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9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6/30/2016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1D6A-A7A6-F841-B164-DCA2496FA6A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6120-DE8E-2742-AD1B-4B60BEA8E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1D6A-A7A6-F841-B164-DCA2496FA6A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6120-DE8E-2742-AD1B-4B60BEA8E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1D6A-A7A6-F841-B164-DCA2496FA6A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6120-DE8E-2742-AD1B-4B60BEA8E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1D6A-A7A6-F841-B164-DCA2496FA6A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6120-DE8E-2742-AD1B-4B60BEA8E6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1D6A-A7A6-F841-B164-DCA2496FA6A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6120-DE8E-2742-AD1B-4B60BEA8E6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1D6A-A7A6-F841-B164-DCA2496FA6A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6120-DE8E-2742-AD1B-4B60BEA8E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1D6A-A7A6-F841-B164-DCA2496FA6A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6120-DE8E-2742-AD1B-4B60BEA8E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1D6A-A7A6-F841-B164-DCA2496FA6A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1D6A-A7A6-F841-B164-DCA2496FA6A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6120-DE8E-2742-AD1B-4B60BEA8E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1BAA1D6A-A7A6-F841-B164-DCA2496FA6A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B046120-DE8E-2742-AD1B-4B60BEA8E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73" y="340517"/>
            <a:ext cx="8041440" cy="144267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9/28 Roundtable Agenda</a:t>
            </a:r>
            <a:br>
              <a:rPr lang="en-US" sz="3600" dirty="0" smtClean="0"/>
            </a:br>
            <a:r>
              <a:rPr lang="en-US" sz="3600" dirty="0" smtClean="0"/>
              <a:t>10:00-3:00 (with networking lunch)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5481"/>
            <a:ext cx="7467600" cy="4503521"/>
          </a:xfrm>
        </p:spPr>
        <p:txBody>
          <a:bodyPr>
            <a:normAutofit fontScale="77500" lnSpcReduction="20000"/>
          </a:bodyPr>
          <a:lstStyle/>
          <a:p>
            <a:r>
              <a:rPr lang="en-US" sz="2900" b="1" dirty="0" smtClean="0"/>
              <a:t>Future </a:t>
            </a:r>
            <a:r>
              <a:rPr lang="en-US" sz="2900" b="1" dirty="0"/>
              <a:t>of Nuclear Power in the PJM </a:t>
            </a:r>
            <a:r>
              <a:rPr lang="en-US" sz="2900" b="1" dirty="0" smtClean="0"/>
              <a:t>Footprint</a:t>
            </a:r>
            <a:r>
              <a:rPr lang="en-US" sz="2900" b="1" dirty="0"/>
              <a:t> </a:t>
            </a:r>
            <a:endParaRPr lang="en-US" sz="2900" dirty="0"/>
          </a:p>
          <a:p>
            <a:pPr lvl="1"/>
            <a:r>
              <a:rPr lang="en-US" sz="2600" b="1" dirty="0"/>
              <a:t>Commissioner Ann McCabe</a:t>
            </a:r>
            <a:r>
              <a:rPr lang="en-US" sz="2600" dirty="0"/>
              <a:t>, Illinois Commerce Commission</a:t>
            </a:r>
          </a:p>
          <a:p>
            <a:pPr lvl="1"/>
            <a:r>
              <a:rPr lang="en-US" sz="2600" b="1" dirty="0"/>
              <a:t>Kathleen Barron,</a:t>
            </a:r>
            <a:r>
              <a:rPr lang="en-US" sz="2600" dirty="0"/>
              <a:t> Senior VP Federal Regulatory &amp; Market Policy, Exelon </a:t>
            </a:r>
          </a:p>
          <a:p>
            <a:pPr lvl="1"/>
            <a:r>
              <a:rPr lang="en-US" sz="2600" b="1" dirty="0"/>
              <a:t>Steve </a:t>
            </a:r>
            <a:r>
              <a:rPr lang="en-US" sz="2600" b="1" dirty="0" err="1"/>
              <a:t>Schleimer</a:t>
            </a:r>
            <a:r>
              <a:rPr lang="en-US" sz="2600" b="1" dirty="0"/>
              <a:t>, </a:t>
            </a:r>
            <a:r>
              <a:rPr lang="en-US" sz="2600" dirty="0"/>
              <a:t>Senior VP Government &amp; Regulatory Affairs, Calpine</a:t>
            </a:r>
          </a:p>
          <a:p>
            <a:pPr lvl="1"/>
            <a:r>
              <a:rPr lang="en-US" sz="2600" b="1" dirty="0"/>
              <a:t>Jessica </a:t>
            </a:r>
            <a:r>
              <a:rPr lang="en-US" sz="2600" b="1" dirty="0" err="1"/>
              <a:t>Lovering</a:t>
            </a:r>
            <a:r>
              <a:rPr lang="en-US" sz="2600" b="1" dirty="0"/>
              <a:t>, </a:t>
            </a:r>
            <a:r>
              <a:rPr lang="en-US" sz="2600" dirty="0"/>
              <a:t>Director of Energy, Breakthrough Institute</a:t>
            </a:r>
            <a:r>
              <a:rPr lang="en-US" sz="2600" b="1" dirty="0"/>
              <a:t>  </a:t>
            </a:r>
            <a:endParaRPr lang="en-US" sz="2600" b="1" dirty="0" smtClean="0"/>
          </a:p>
          <a:p>
            <a:r>
              <a:rPr lang="en-US" sz="2900" b="1" dirty="0" smtClean="0"/>
              <a:t>Valuing Distributed Energy Resources: New Major Studies</a:t>
            </a:r>
            <a:r>
              <a:rPr lang="en-US" b="1" dirty="0" smtClean="0"/>
              <a:t> </a:t>
            </a:r>
            <a:endParaRPr lang="en-US" dirty="0" smtClean="0"/>
          </a:p>
          <a:p>
            <a:pPr lvl="1"/>
            <a:r>
              <a:rPr lang="en-US" sz="2600" b="1" dirty="0" smtClean="0"/>
              <a:t>MIT’s </a:t>
            </a:r>
            <a:r>
              <a:rPr lang="en-US" sz="2600" b="1" i="1" dirty="0" smtClean="0"/>
              <a:t>Utility of the Future Study</a:t>
            </a:r>
            <a:r>
              <a:rPr lang="en-US" sz="2600" b="1" dirty="0" smtClean="0"/>
              <a:t>--Jesse Jenkins</a:t>
            </a:r>
            <a:endParaRPr lang="en-US" sz="2600" dirty="0" smtClean="0"/>
          </a:p>
          <a:p>
            <a:pPr lvl="1"/>
            <a:r>
              <a:rPr lang="en-US" sz="2600" b="1" dirty="0" smtClean="0"/>
              <a:t>EPRI’s </a:t>
            </a:r>
            <a:r>
              <a:rPr lang="en-US" sz="2600" b="1" i="1" dirty="0" smtClean="0"/>
              <a:t>Time and Locational Value of DER: Methods and Applications</a:t>
            </a:r>
            <a:r>
              <a:rPr lang="en-US" sz="2600" b="1" dirty="0" smtClean="0"/>
              <a:t> --  Dr. Bernie </a:t>
            </a:r>
            <a:r>
              <a:rPr lang="en-US" sz="2600" b="1" dirty="0" err="1" smtClean="0"/>
              <a:t>Neenan</a:t>
            </a:r>
            <a:endParaRPr lang="en-US" sz="2600" dirty="0" smtClean="0"/>
          </a:p>
          <a:p>
            <a:pPr lvl="1"/>
            <a:r>
              <a:rPr lang="en-US" sz="2600" b="1" i="1" dirty="0" smtClean="0"/>
              <a:t>Developing Competitive Electricity Markets &amp; Pricing Structures</a:t>
            </a:r>
            <a:r>
              <a:rPr lang="en-US" sz="2600" b="1" dirty="0" smtClean="0"/>
              <a:t> </a:t>
            </a:r>
            <a:r>
              <a:rPr lang="en-US" sz="2600" dirty="0" smtClean="0"/>
              <a:t>(white paper commissioned by NY PSC/NYSERDA)</a:t>
            </a:r>
            <a:r>
              <a:rPr lang="en-US" sz="2600" b="1" dirty="0" smtClean="0"/>
              <a:t>--Paul </a:t>
            </a:r>
            <a:r>
              <a:rPr lang="en-US" sz="2600" b="1" dirty="0" err="1" smtClean="0"/>
              <a:t>Centolella</a:t>
            </a:r>
            <a:r>
              <a:rPr lang="en-US" sz="2600" b="1" dirty="0" smtClean="0"/>
              <a:t>, Esq. </a:t>
            </a:r>
            <a:endParaRPr lang="en-US" sz="2600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9427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8</TotalTime>
  <Words>11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Sketchbook</vt:lpstr>
      <vt:lpstr>9/28 Roundtable Agenda 10:00-3:00 (with networking lunch)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9/28 Roundtable Agenda 10:00-3:00 (with networking lunch)</dc:title>
  <dc:creator>Jonathan Raab</dc:creator>
  <cp:lastModifiedBy> sr</cp:lastModifiedBy>
  <cp:revision>1</cp:revision>
  <cp:lastPrinted>2016-06-28T18:29:03Z</cp:lastPrinted>
  <dcterms:created xsi:type="dcterms:W3CDTF">2016-06-28T18:20:54Z</dcterms:created>
  <dcterms:modified xsi:type="dcterms:W3CDTF">2016-06-30T16:09:24Z</dcterms:modified>
</cp:coreProperties>
</file>